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326" r:id="rId7"/>
    <p:sldId id="327" r:id="rId8"/>
    <p:sldId id="329" r:id="rId9"/>
    <p:sldId id="347" r:id="rId10"/>
    <p:sldId id="330" r:id="rId11"/>
    <p:sldId id="345" r:id="rId12"/>
    <p:sldId id="346" r:id="rId13"/>
    <p:sldId id="337" r:id="rId14"/>
    <p:sldId id="338" r:id="rId15"/>
    <p:sldId id="339" r:id="rId16"/>
    <p:sldId id="344" r:id="rId17"/>
    <p:sldId id="341" r:id="rId18"/>
    <p:sldId id="332" r:id="rId19"/>
    <p:sldId id="342" r:id="rId20"/>
    <p:sldId id="343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B30021-A005-4DD3-8F1D-52DCB4410286}" v="296" dt="2025-09-25T14:29:44.466"/>
    <p1510:client id="{A45573AE-AE0A-5019-3D04-BDC8DAA8A376}" v="110" dt="2025-09-25T14:22:27.7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75"/>
    <p:restoredTop sz="77528"/>
  </p:normalViewPr>
  <p:slideViewPr>
    <p:cSldViewPr snapToGrid="0">
      <p:cViewPr varScale="1">
        <p:scale>
          <a:sx n="82" d="100"/>
          <a:sy n="82" d="100"/>
        </p:scale>
        <p:origin x="13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C9637-A731-6D4A-BACA-F7B1E6D673D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CA88D-AB39-114D-A9B7-7B70AFE58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7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530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261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612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DDDE0-88AA-1C48-614F-F78E898A0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459C74-8665-6FCE-5073-ADB140A16A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086669-7817-7C93-A3A7-E5C0A1F6C8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E3BE0-286F-B6C6-DFAE-CB78846599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016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3CA88D-AB39-114D-A9B7-7B70AFE58B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504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066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FE3AA-3A05-3EE0-E118-FC01A3045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228528-7653-5843-38E2-86E41118D4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73904D-5E69-1F7E-FE58-8E7494AA20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A9E79-6A48-621F-65AE-A74815907D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846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53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09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84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05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BD4F4-A632-D17C-AA74-E025D886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A1F837-B683-DDE5-4B46-16949A7872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7FE763-F0C6-EE4A-7BF1-A0E50D815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81E79-4955-03CE-9C93-5E8D2CD8B1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463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721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87AC1-6AD1-CE98-F7AC-9E64F3792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32A70D-8824-B321-D578-43BB9BBF82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209317-BC12-A0C7-94A7-3DBDF57CB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5C052B-0C01-1347-ABC8-6596FE419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418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014D9-7B93-19F4-1FCF-407ADDF21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9B832C-3482-7A09-3A65-98B4C7157E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29D8C2-F121-413F-26E7-C96E490F82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A4D163-06D7-4BF6-715B-9ED37AEFF8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73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43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DCDFF-9406-87B4-181F-4A0DBE2F1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515E10-85BC-8EDA-190F-EC35AD950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5D7-8823-0403-C34C-6BFC59E9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020F-830D-DB3D-7289-4C957C624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A881B-408B-E090-B22A-184C72797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9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B84C-BF2D-BB8B-4255-EBD5FE55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D3A2-974A-7B0D-83C4-03761AE1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7337-761F-9BC5-F4F3-845C8391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773CD-5252-F8BE-5594-B57A3945E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5098F-DD43-8417-9147-DC057C5F4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1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268789-FC1A-EF16-FEF7-DC94DDC71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2FD26-8B1D-B54C-1E24-5CC16EC65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8232C-3DC0-3F41-5F5E-34C3EE05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55D1A-3FF4-957A-B9F3-9BA87338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DF4A0-14D7-4076-EEDF-AE9C9E15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9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83A70-B473-1F76-0050-056FA1406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B0700-DF80-D9E5-2DEC-C2F0B007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5DC67-60C0-549A-7BCE-C79757A3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2F2E5-4E0B-1FD1-7B18-A0E26823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AD550-4EE4-104D-694E-95E3D631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5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D036-4C69-0EBE-8ABF-6161A0063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804BC-F237-C82C-F1BB-17356EEF8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08A2E-7B60-6F02-4A51-B3C1B6D1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A0BEE-9043-E7E5-B24A-D600F3A7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2C17D-3D6B-71F8-79E3-ECB6A9B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0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9EF57-605A-8009-5915-24451709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8FD7-4221-1FDE-1A93-059AC1C9E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A506C-0FCF-1F7E-8587-C700D34E3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FBF4B-9207-B0F4-DF9A-528ED160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7B845-43C2-066E-F7DE-FC1E56C6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E3D84-46CB-F64D-2BF3-6A6D730A4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4F20-6F26-4DA4-AA3F-89FCAA24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12958-8916-4D5A-3C9C-538E04553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6ADA5-F92C-ACD8-503D-62790FA91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1D05F9-236B-F3AA-3D5B-319ECFB41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6B61A-C427-4DDD-53BE-99A9D650B0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1A6557-673E-8A8A-C47F-8C5906AF7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399FD6-8095-AD10-9374-B80CE1F6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67552A-F7EA-B497-07EE-E64711D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4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99F0-BA22-AECA-3272-26D3A370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9AFE7D-A361-5E4D-0F48-5111DC058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ADB90-5C5A-6640-8289-11A4E1F3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BBDB0-8053-55F3-4F04-D51ACB08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69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72CD18-0A18-5185-3EBF-15762DA54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D30D88-C2C7-CC4D-2E98-27A8157D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DE5BD-8A1C-A9B4-382B-800884F3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7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8AA1-9AEC-56B4-E1DB-7B68CE08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AA0D-D4BE-D3BA-8E96-4318D5178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494421-DD76-88D9-62B0-41E080922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8F8F6-13B6-D4ED-25C3-E59E621B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0E99F-9B21-7B6A-A2EA-281BEC590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6AA01-C79B-1A47-8BC3-47C0A4E0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3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3E26F-97D0-EE2C-18E9-280DB4D53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7654E-205C-9FC2-2822-004286783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DA7BE-9755-9535-8058-BA5EF6EBE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34987-D36B-756D-64B7-47B5EB2B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4DFDA-DEA4-563D-5DE8-00F0CEBB7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34FFF-62AB-5F37-1BE6-E862F84D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6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BD3B7-D3F5-70E9-6B67-DAE2D584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B6FE3-5BA5-BC84-7157-D96A9C367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FBA00-6C9F-3723-9842-0B526C56A1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739F7-8956-2548-B33A-9E43C65D2F1A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D3546-0D07-2D51-CF8E-2EAC374A7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CADE1-C166-4294-6B03-3A34C734D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7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ithub.co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sktop.github.co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kills/resolve-merge-conflicts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github.com/skills/review-pull-request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kills/introduction-to-github" TargetMode="External"/><Relationship Id="rId5" Type="http://schemas.openxmlformats.org/officeDocument/2006/relationships/image" Target="../media/image6.png"/><Relationship Id="rId10" Type="http://schemas.openxmlformats.org/officeDocument/2006/relationships/hyperlink" Target="https://education.github.com/pack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skill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hyperlink" Target="https://funkyvast.weebly.com/what-is-git-bash-terminal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8" name="Picture 4" descr="https://ukwest1-mediap.svc.ms/transform/thumbnail?provider=spo&amp;inputFormat=png&amp;cs=fFNQTw&amp;docid=https%3A%2F%2Fuoe.sharepoint.com%3A443%2F_api%2Fv2.0%2Fdrives%2Fb!13in9RvIaEOr0XuQjdcrF6LfFgNvROJFkI0ewI5aRR6Hy86kJ3HsTIre85yr3aRg%2Fitems%2F014PMB3KIBVVLP4WISFFCJUGU34Q623FT6%3Fversion%3DPublished&amp;access_token=eyJ0eXAiOiJKV1QiLCJhbGciOiJIUzI1NiJ9.eyJhdWQiOiIwMDAwMDAwMy0wMDAwLTBmZjEtY2UwMC0wMDAwMDAwMDAwMDAvdW9lLnNoYXJlcG9pbnQuY29tQDJlOWYwNmIwLTE2NjktNDU4OS04Nzg5LTEwYTA2OTM0ZGM2MSIsImlzcyI6IjAwMDAwMDAzLTAwMDAtMGZmMS1jZTAwLTAwMDAwMDAwMDAwMCIsIm5iZiI6IjE2OTk4NjYwMDAiLCJleHAiOiIxNjk5ODg3NjAwIiwiZW5kcG9pbnR1cmwiOiJoMzlBODdRSm96UlNJYnZkSVVaaTViMFNTR2s1TkNnN1c4T1FCa252RGhnPSIsImVuZHBvaW50dXJsTGVuZ3RoIjoiMTEwIiwiaXNsb29wYmFjayI6IlRydWUiLCJ2ZXIiOiJoYXNoZWRwcm9vZnRva2VuIiwic2l0ZWlkIjoiWmpWaE56YzRaRGN0WXpneFlpMDBNelk0TFdGaVpERXROMkk1TURoa1pEY3lZakUzIiwic2lnbmluX3N0YXRlIjoiW1wia21zaVwiXSIsIm5hbWVpZCI6IjAjLmZ8bWVtYmVyc2hpcHxsbWljaGllbEBlZC5hYy51ayIsIm5paSI6Im1pY3Jvc29mdC5zaGFyZXBvaW50IiwiaXN1c2VyIjoidHJ1ZSIsImNhY2hla2V5IjoiMGguZnxtZW1iZXJzaGlwfDEwMDMyMDAwNDAzMjg1YThAbGl2ZS5jb20iLCJzaWQiOiI1NmYxYTg4OC1hMDMwLTQ2YTEtODdhMy05ZGZhYzRkYjEzOGUiLCJ0dCI6IjAiLCJpcGFkZHIiOiIyLjk2LjkyLjIyMCJ9.8NOHIvZ0WZHLnySiXGhz5B11odn2afWfAIEC2xE2po8&amp;cTag=%22c%3A%7BFE56AD01-1259-4429-9A1A-9BE43DAD967E%7D%2C5%22&amp;encodeFailures=1&amp;width=1440&amp;height=810&amp;srcWidth=1440&amp;srcHeight=8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537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Creating your first repo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Go to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www.github.com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Sign in / sign up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Click the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+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in the top right corner and select “New repository”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a repository name, check “</a:t>
            </a:r>
            <a:r>
              <a:rPr lang="en-US" sz="2800" i="0" u="none" strike="noStrike" dirty="0">
                <a:solidFill>
                  <a:srgbClr val="1F2328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Add a README file”, and leave all other fields.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“Create repository” 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15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Cloning your repo with GitHub Desktop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Install GitHub Desktop from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https://desktop.github.com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 if you haven’t yet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On the GitHub page for your repo, click “Open in GitHub Desktop”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where to clone your repo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</a:t>
            </a:r>
            <a:r>
              <a:rPr lang="en-US" sz="2800" b="1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fetch</a:t>
            </a: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&amp; admire your repo in GitHub Desktop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81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Making a commit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Open the README file in a text editor of your choice</a:t>
            </a:r>
            <a:b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If you’re unsure: on Windows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Notepad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; on Mac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TextEdit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Make some changes in your README file and save them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GitHub Desktop, describe your commit and click commit when ready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Push to GitHub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79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E70F0-880B-5A96-76D0-E21179E17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BB0EED-DC10-051F-17FF-5FF95FEEB291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9252C9-5397-FAD7-F0CE-1D10458A12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8843-C896-491A-6527-8EC664AFE0C7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B5E76-D7D9-2F4E-1A2B-B692F40C071B}"/>
              </a:ext>
            </a:extLst>
          </p:cNvPr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27364E-27B7-BA71-9282-60CF9F8BC6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B0B452-0649-740F-CFE8-A7EF110068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D16E62-2BD9-C0C8-F829-2201F02A5208}"/>
              </a:ext>
            </a:extLst>
          </p:cNvPr>
          <p:cNvSpPr txBox="1"/>
          <p:nvPr/>
        </p:nvSpPr>
        <p:spPr>
          <a:xfrm>
            <a:off x="827314" y="1016007"/>
            <a:ext cx="1081314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Creating a new branch and merging it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</a:t>
            </a:r>
            <a:r>
              <a:rPr lang="en-US" sz="2800" dirty="0" err="1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Desktop, open the branch menu: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Select ‘new branch’ and enter a name of your choice. Confirm that this branch is now displayed under ‘Current Branch’.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Make some changes in your README file and save them as before, commit, then push.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Switch back to the main branch, click ‘Choose a branch to merge into main’ in the branch dropdown, select your new branch, and merge.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806C2F-4337-76FC-2A67-11E22CDDA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5517" y="2277943"/>
            <a:ext cx="2134328" cy="48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54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in a classroom&#10;&#10;Description automatically generated">
            <a:extLst>
              <a:ext uri="{FF2B5EF4-FFF2-40B4-BE49-F238E27FC236}">
                <a16:creationId xmlns:a16="http://schemas.microsoft.com/office/drawing/2014/main" id="{A0189D3C-723E-843D-9225-26699D844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4FA986-3C95-60B5-700D-774010651E1C}"/>
              </a:ext>
            </a:extLst>
          </p:cNvPr>
          <p:cNvSpPr txBox="1"/>
          <p:nvPr/>
        </p:nvSpPr>
        <p:spPr>
          <a:xfrm>
            <a:off x="-6094" y="2638810"/>
            <a:ext cx="12195045" cy="130227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4278318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A1137D7-C8B1-F1C8-7F80-E49FC9961C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4301063"/>
              </p:ext>
            </p:extLst>
          </p:nvPr>
        </p:nvGraphicFramePr>
        <p:xfrm>
          <a:off x="838200" y="1300157"/>
          <a:ext cx="10363200" cy="4528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9350">
                  <a:extLst>
                    <a:ext uri="{9D8B030D-6E8A-4147-A177-3AD203B41FA5}">
                      <a16:colId xmlns:a16="http://schemas.microsoft.com/office/drawing/2014/main" val="343968026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806337956"/>
                    </a:ext>
                  </a:extLst>
                </a:gridCol>
                <a:gridCol w="7486650">
                  <a:extLst>
                    <a:ext uri="{9D8B030D-6E8A-4147-A177-3AD203B41FA5}">
                      <a16:colId xmlns:a16="http://schemas.microsoft.com/office/drawing/2014/main" val="1815103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repository/repo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“folder” for your code for one project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075499"/>
                  </a:ext>
                </a:extLst>
              </a:tr>
              <a:tr h="2695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commit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saving your changes in the project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09867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clone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copy of a repo (e.g. on your computer)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203780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branch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parallel version of a repo (repos can have multiple branches)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08952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merge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combine the changes from one branch into another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078721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fetch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getting the latest changes from the online repo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35485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pull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integrating the latest changes into your clone of the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393702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push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sending your changes (your commits) to the server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149770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fork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personal copy of someone else’s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16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7115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Forking a repo, making a commit, and making a pull request</a:t>
            </a:r>
          </a:p>
          <a:p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Find a partner and get the link to their GitHub repo. Fork it on GitHub, then add your fork to GitHub Desktop.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Make a change to their README, commit, and push.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 GitHub, view your fork and open a pull request.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Review and approve each other’s pull requests. </a:t>
            </a:r>
          </a:p>
        </p:txBody>
      </p:sp>
    </p:spTree>
    <p:extLst>
      <p:ext uri="{BB962C8B-B14F-4D97-AF65-F5344CB8AC3E}">
        <p14:creationId xmlns:p14="http://schemas.microsoft.com/office/powerpoint/2010/main" val="1925637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150B1-047E-0731-C2C1-25F77DD45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B2768A8-4461-5B13-DB61-39637E5A319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4875B9-9615-FB9F-B552-964E8D72C0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7065EF0-8EE9-F056-8ECC-D36EF521135D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792DDA-C59A-1298-EE12-019E49BB05E2}"/>
              </a:ext>
            </a:extLst>
          </p:cNvPr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61F9428-6ABB-EEE8-030C-BE72BFC08E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8FF0E0C-2D55-81F7-8A95-45BAFAC25E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63010E-7540-A331-BC4A-FE9798E482C7}"/>
              </a:ext>
            </a:extLst>
          </p:cNvPr>
          <p:cNvSpPr txBox="1"/>
          <p:nvPr/>
        </p:nvSpPr>
        <p:spPr>
          <a:xfrm>
            <a:off x="827314" y="1016007"/>
            <a:ext cx="1081314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Resolving a merge conflict</a:t>
            </a:r>
          </a:p>
          <a:p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Choose either your partner’s or your repo.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To create a merge conflict: At the same time, both of you edit the title of the README, commit, and push.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person who pushed second will get an error message about a merge conflict: resolve this as demonstrated.</a:t>
            </a:r>
          </a:p>
        </p:txBody>
      </p:sp>
    </p:spTree>
    <p:extLst>
      <p:ext uri="{BB962C8B-B14F-4D97-AF65-F5344CB8AC3E}">
        <p14:creationId xmlns:p14="http://schemas.microsoft.com/office/powerpoint/2010/main" val="3186491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3465243" y="548742"/>
            <a:ext cx="53095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Additional Resources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07B37D-31EB-FFBA-DDBA-52CA6D01F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online tutorials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Introduction (tutorial repeating some of what we did today):</a:t>
            </a:r>
            <a:b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https://github.com/skills/introduction-to-github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Reviewing pull requests: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  <a:t>https://github.com/skills/review-pull-requests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Resolving merge conflicts: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8"/>
              </a:rPr>
              <a:t>https://github.com/skills/resolve-merge-conflicts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List of all skills tutorials: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https://github.com/skills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student pack: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10"/>
              </a:rPr>
              <a:t>https://education.github.com/pack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55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towers and windows&#10;&#10;Description automatically generated">
            <a:extLst>
              <a:ext uri="{FF2B5EF4-FFF2-40B4-BE49-F238E27FC236}">
                <a16:creationId xmlns:a16="http://schemas.microsoft.com/office/drawing/2014/main" id="{40335BB6-8C99-E7E5-409F-0C8575298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62" r="23149" b="-329"/>
          <a:stretch/>
        </p:blipFill>
        <p:spPr>
          <a:xfrm>
            <a:off x="6154326" y="0"/>
            <a:ext cx="6055603" cy="6158753"/>
          </a:xfrm>
          <a:prstGeom prst="rect">
            <a:avLst/>
          </a:prstGeom>
        </p:spPr>
      </p:pic>
      <p:pic>
        <p:nvPicPr>
          <p:cNvPr id="6" name="Picture 5" descr="A logo with text on it&#10;&#10;Description automatically generated">
            <a:extLst>
              <a:ext uri="{FF2B5EF4-FFF2-40B4-BE49-F238E27FC236}">
                <a16:creationId xmlns:a16="http://schemas.microsoft.com/office/drawing/2014/main" id="{B6007EF5-2BC6-0EFF-8A04-B7E9F52E5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4" y="-1508387"/>
            <a:ext cx="5800607" cy="57865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234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9698" y="1597017"/>
            <a:ext cx="234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E6C48B-44C2-3718-64A2-01ED055D91C1}"/>
              </a:ext>
            </a:extLst>
          </p:cNvPr>
          <p:cNvSpPr txBox="1"/>
          <p:nvPr/>
        </p:nvSpPr>
        <p:spPr>
          <a:xfrm>
            <a:off x="6096000" y="1594338"/>
            <a:ext cx="543950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>
              <a:buChar char="•"/>
            </a:pPr>
            <a:endParaRPr lang="en-US" sz="2400" dirty="0">
              <a:solidFill>
                <a:srgbClr val="002E5F"/>
              </a:solidFill>
              <a:latin typeface="Integral CF Bold"/>
              <a:cs typeface="Arial"/>
            </a:endParaRPr>
          </a:p>
          <a:p>
            <a:pPr lvl="1">
              <a:buChar char="•"/>
            </a:pPr>
            <a:endParaRPr lang="en-GB" sz="1600" dirty="0">
              <a:solidFill>
                <a:srgbClr val="002E5F"/>
              </a:solidFill>
              <a:latin typeface="Integral CF Bold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AB03D1-1589-D7DC-EE76-2BAA1869A0F9}"/>
              </a:ext>
            </a:extLst>
          </p:cNvPr>
          <p:cNvSpPr txBox="1"/>
          <p:nvPr/>
        </p:nvSpPr>
        <p:spPr>
          <a:xfrm>
            <a:off x="375424" y="310376"/>
            <a:ext cx="44158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2400" dirty="0">
              <a:solidFill>
                <a:srgbClr val="002E5F"/>
              </a:solidFill>
              <a:latin typeface="Integral CF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663DE-0D14-B626-4234-B93A591B74B0}"/>
              </a:ext>
            </a:extLst>
          </p:cNvPr>
          <p:cNvSpPr txBox="1"/>
          <p:nvPr/>
        </p:nvSpPr>
        <p:spPr>
          <a:xfrm>
            <a:off x="475400" y="3173611"/>
            <a:ext cx="495394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041D4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Support for </a:t>
            </a:r>
            <a:r>
              <a:rPr lang="en-US" sz="2000" dirty="0">
                <a:solidFill>
                  <a:srgbClr val="EB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data-led </a:t>
            </a:r>
            <a:r>
              <a:rPr lang="en-US" sz="2000" dirty="0">
                <a:solidFill>
                  <a:srgbClr val="041D4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en-US" sz="2000" dirty="0">
                <a:solidFill>
                  <a:srgbClr val="EB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applied digital research</a:t>
            </a:r>
            <a:r>
              <a:rPr lang="en-US" sz="2000" dirty="0">
                <a:solidFill>
                  <a:srgbClr val="041D4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across the arts, humanities and social sciences.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5FAD36-5657-E23C-1B10-4D23BA5F93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2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4000" i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28F44-9683-5783-FE8A-08D8461BDEB2}"/>
              </a:ext>
            </a:extLst>
          </p:cNvPr>
          <p:cNvSpPr txBox="1"/>
          <p:nvPr/>
        </p:nvSpPr>
        <p:spPr>
          <a:xfrm>
            <a:off x="864853" y="4573332"/>
            <a:ext cx="4293475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Ponrawee Prasertsom</a:t>
            </a: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Linguistics, PPLS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3DF1FE-6DFE-96B3-7A11-2CBD3D5A2B4D}"/>
              </a:ext>
            </a:extLst>
          </p:cNvPr>
          <p:cNvSpPr txBox="1"/>
          <p:nvPr/>
        </p:nvSpPr>
        <p:spPr>
          <a:xfrm>
            <a:off x="6760926" y="4563161"/>
            <a:ext cx="427410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Joy Lan</a:t>
            </a: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</a:t>
            </a:r>
            <a:r>
              <a:rPr lang="en-GB" sz="200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Digital Education, Moray House School of Education</a:t>
            </a:r>
            <a:endParaRPr lang="en-GB" sz="2000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F41DEB-2996-A721-FE04-57E61F818B27}"/>
              </a:ext>
            </a:extLst>
          </p:cNvPr>
          <p:cNvSpPr txBox="1"/>
          <p:nvPr/>
        </p:nvSpPr>
        <p:spPr>
          <a:xfrm>
            <a:off x="62094" y="5594756"/>
            <a:ext cx="61428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Original materials developed by Aislinn Keogh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CC455B-7294-81AD-E559-BB8F01CDB9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3442" y="555356"/>
            <a:ext cx="2603065" cy="390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19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Plan for Today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1B2FA-E089-B1DD-41E5-30438692CE91}"/>
              </a:ext>
            </a:extLst>
          </p:cNvPr>
          <p:cNvSpPr txBox="1"/>
          <p:nvPr/>
        </p:nvSpPr>
        <p:spPr>
          <a:xfrm>
            <a:off x="725715" y="1727200"/>
            <a:ext cx="10914742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10:30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Welcome &amp; introduction</a:t>
            </a:r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10:50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</a:t>
            </a:r>
            <a:r>
              <a:rPr lang="en-US" sz="24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Live demo &amp; troubleshooting: 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Create your first repo &amp; your first commit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11:10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US" sz="24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Live Demo &amp; troubleshooting: 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Create a new branch and merge it	</a:t>
            </a:r>
            <a:endParaRPr lang="en-US" sz="2400" i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11:30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Break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11:40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US" sz="24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Live Demo &amp; troubleshooting: 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Fork a repo &amp; create a pull request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12:00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US" sz="24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Live Demo &amp; troubleshooting: 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Resolving a merge conflict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12:20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Wrap up &amp; additional resources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12:30 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End of workshop</a:t>
            </a:r>
          </a:p>
        </p:txBody>
      </p:sp>
    </p:spTree>
    <p:extLst>
      <p:ext uri="{BB962C8B-B14F-4D97-AF65-F5344CB8AC3E}">
        <p14:creationId xmlns:p14="http://schemas.microsoft.com/office/powerpoint/2010/main" val="2837177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Version Control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D089BB-0384-EB2F-6F98-6970BE11F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6982" y="1857440"/>
            <a:ext cx="5155495" cy="2784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BAF54A-0837-CCB0-5277-0DBC9B32FBF2}"/>
              </a:ext>
            </a:extLst>
          </p:cNvPr>
          <p:cNvSpPr txBox="1"/>
          <p:nvPr/>
        </p:nvSpPr>
        <p:spPr>
          <a:xfrm>
            <a:off x="572779" y="1945941"/>
            <a:ext cx="57935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</a:t>
            </a: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helps you track changes to your files.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You probably already have done (poor) version control before!</a:t>
            </a:r>
            <a:endParaRPr lang="en-US" sz="2400" dirty="0"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78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D7314-C074-C18D-EFE2-86DD1E421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AB4858-BD06-368D-0D5F-18DCB0DED00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B46A11-8CED-669B-6D83-8E90FD35B8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1B7C456-7D30-F39D-9111-924886A8B991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2F5751-F2C0-814F-D5D8-7479F1CE0679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8875AEE-A307-9422-B0B1-7FD36CAE2E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4C5418-0AA4-F282-3E5D-259C8BCC3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F4A896-5048-8D50-2F21-B68A1761C8F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Version Control</a:t>
            </a:r>
            <a:endParaRPr lang="en-GB" sz="400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637528-27C2-76AA-A178-9A7A8156ED50}"/>
              </a:ext>
            </a:extLst>
          </p:cNvPr>
          <p:cNvSpPr txBox="1"/>
          <p:nvPr/>
        </p:nvSpPr>
        <p:spPr>
          <a:xfrm>
            <a:off x="327332" y="2029076"/>
            <a:ext cx="6376887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latin typeface="Source Sans Pro"/>
                <a:ea typeface="Source Sans Pro"/>
                <a:cs typeface="Arial"/>
              </a:rPr>
              <a:t>Version control is the practice of tracking and managing </a:t>
            </a:r>
            <a:r>
              <a:rPr lang="en-US" sz="2400" b="1" i="1" dirty="0">
                <a:solidFill>
                  <a:srgbClr val="EA7C30"/>
                </a:solidFill>
                <a:latin typeface="Source Sans Pro"/>
                <a:ea typeface="Source Sans Pro"/>
                <a:cs typeface="Arial"/>
              </a:rPr>
              <a:t>changes </a:t>
            </a:r>
            <a:r>
              <a:rPr lang="en-US" sz="2400" b="1" dirty="0">
                <a:latin typeface="Source Sans Pro"/>
                <a:ea typeface="Source Sans Pro"/>
                <a:cs typeface="Arial"/>
              </a:rPr>
              <a:t>to files </a:t>
            </a:r>
            <a:r>
              <a:rPr lang="en-US" sz="2400" dirty="0">
                <a:latin typeface="Source Sans Pro"/>
                <a:ea typeface="Source Sans Pro"/>
                <a:cs typeface="Arial"/>
              </a:rPr>
              <a:t>(traditionally, software code).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/>
                <a:ea typeface="Source Sans Pro"/>
                <a:cs typeface="Arial"/>
              </a:rPr>
              <a:t>Version control tracks every individual change by each contributor and helps prevent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/>
                <a:ea typeface="Source Sans Pro"/>
                <a:cs typeface="Arial"/>
              </a:rPr>
              <a:t>concurrent </a:t>
            </a:r>
            <a:r>
              <a:rPr lang="en-US" sz="2400" dirty="0">
                <a:effectLst/>
                <a:latin typeface="Source Sans Pro"/>
                <a:ea typeface="Source Sans Pro"/>
                <a:cs typeface="Arial"/>
              </a:rPr>
              <a:t>work from conflicting.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/>
                <a:ea typeface="Source Sans Pro"/>
                <a:cs typeface="Arial"/>
              </a:rPr>
              <a:t>It is a standard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/>
                <a:ea typeface="Source Sans Pro"/>
                <a:cs typeface="Arial"/>
              </a:rPr>
              <a:t>workflow </a:t>
            </a:r>
            <a:r>
              <a:rPr lang="en-US" sz="2400" dirty="0">
                <a:effectLst/>
                <a:latin typeface="Source Sans Pro"/>
                <a:ea typeface="Source Sans Pro"/>
                <a:cs typeface="Arial"/>
              </a:rPr>
              <a:t>in the tech industry.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62E2347-665A-7880-ED5C-4EF246AE6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585" y="1781175"/>
            <a:ext cx="52006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982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  <a:endParaRPr lang="en-GB">
              <a:solidFill>
                <a:srgbClr val="00CEC0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0EABA3C-FC7F-933C-8BCB-E130D6A15B94}"/>
              </a:ext>
            </a:extLst>
          </p:cNvPr>
          <p:cNvSpPr/>
          <p:nvPr/>
        </p:nvSpPr>
        <p:spPr>
          <a:xfrm>
            <a:off x="5058931" y="785417"/>
            <a:ext cx="2395751" cy="1002213"/>
          </a:xfrm>
          <a:custGeom>
            <a:avLst/>
            <a:gdLst>
              <a:gd name="connsiteX0" fmla="*/ 32031 w 2052849"/>
              <a:gd name="connsiteY0" fmla="*/ 122147 h 1159381"/>
              <a:gd name="connsiteX1" fmla="*/ 2038252 w 2052849"/>
              <a:gd name="connsiteY1" fmla="*/ 135795 h 1159381"/>
              <a:gd name="connsiteX2" fmla="*/ 891840 w 2052849"/>
              <a:gd name="connsiteY2" fmla="*/ 1159377 h 1159381"/>
              <a:gd name="connsiteX3" fmla="*/ 32031 w 2052849"/>
              <a:gd name="connsiteY3" fmla="*/ 122147 h 11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849" h="1159381">
                <a:moveTo>
                  <a:pt x="32031" y="122147"/>
                </a:moveTo>
                <a:cubicBezTo>
                  <a:pt x="223100" y="-48450"/>
                  <a:pt x="1894951" y="-37077"/>
                  <a:pt x="2038252" y="135795"/>
                </a:cubicBezTo>
                <a:cubicBezTo>
                  <a:pt x="2181554" y="308667"/>
                  <a:pt x="1230760" y="1157102"/>
                  <a:pt x="891840" y="1159377"/>
                </a:cubicBezTo>
                <a:cubicBezTo>
                  <a:pt x="552921" y="1161652"/>
                  <a:pt x="-159038" y="292744"/>
                  <a:pt x="32031" y="122147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46A0E6C-B6FB-3C65-FC97-C09651E64BF5}"/>
              </a:ext>
            </a:extLst>
          </p:cNvPr>
          <p:cNvSpPr/>
          <p:nvPr/>
        </p:nvSpPr>
        <p:spPr>
          <a:xfrm>
            <a:off x="8053563" y="630804"/>
            <a:ext cx="3886219" cy="1254082"/>
          </a:xfrm>
          <a:custGeom>
            <a:avLst/>
            <a:gdLst>
              <a:gd name="connsiteX0" fmla="*/ 459393 w 4348569"/>
              <a:gd name="connsiteY0" fmla="*/ 220441 h 1254082"/>
              <a:gd name="connsiteX1" fmla="*/ 4007811 w 4348569"/>
              <a:gd name="connsiteY1" fmla="*/ 43020 h 1254082"/>
              <a:gd name="connsiteX2" fmla="*/ 3925925 w 4348569"/>
              <a:gd name="connsiteY2" fmla="*/ 1025659 h 1254082"/>
              <a:gd name="connsiteX3" fmla="*/ 1523919 w 4348569"/>
              <a:gd name="connsiteY3" fmla="*/ 1230376 h 1254082"/>
              <a:gd name="connsiteX4" fmla="*/ 159143 w 4348569"/>
              <a:gd name="connsiteY4" fmla="*/ 629874 h 1254082"/>
              <a:gd name="connsiteX5" fmla="*/ 459393 w 4348569"/>
              <a:gd name="connsiteY5" fmla="*/ 220441 h 125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48569" h="1254082">
                <a:moveTo>
                  <a:pt x="459393" y="220441"/>
                </a:moveTo>
                <a:cubicBezTo>
                  <a:pt x="1100838" y="122632"/>
                  <a:pt x="3430056" y="-91183"/>
                  <a:pt x="4007811" y="43020"/>
                </a:cubicBezTo>
                <a:cubicBezTo>
                  <a:pt x="4585566" y="177223"/>
                  <a:pt x="4339907" y="827766"/>
                  <a:pt x="3925925" y="1025659"/>
                </a:cubicBezTo>
                <a:cubicBezTo>
                  <a:pt x="3511943" y="1223552"/>
                  <a:pt x="2151716" y="1296340"/>
                  <a:pt x="1523919" y="1230376"/>
                </a:cubicBezTo>
                <a:cubicBezTo>
                  <a:pt x="896122" y="1164412"/>
                  <a:pt x="336564" y="795922"/>
                  <a:pt x="159143" y="629874"/>
                </a:cubicBezTo>
                <a:cubicBezTo>
                  <a:pt x="-18278" y="463826"/>
                  <a:pt x="-182052" y="318250"/>
                  <a:pt x="459393" y="220441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CB6B8AC-B055-2369-B3BB-6A6975EE6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081864"/>
              </p:ext>
            </p:extLst>
          </p:nvPr>
        </p:nvGraphicFramePr>
        <p:xfrm>
          <a:off x="222737" y="873285"/>
          <a:ext cx="11790525" cy="4256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0175">
                  <a:extLst>
                    <a:ext uri="{9D8B030D-6E8A-4147-A177-3AD203B41FA5}">
                      <a16:colId xmlns:a16="http://schemas.microsoft.com/office/drawing/2014/main" val="4199032210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3043093013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1764683016"/>
                    </a:ext>
                  </a:extLst>
                </a:gridCol>
              </a:tblGrid>
              <a:tr h="925733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 Desktop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812620"/>
                  </a:ext>
                </a:extLst>
              </a:tr>
              <a:tr h="3330963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distributed version control system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An online platform for collaborating on code, based on git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desktop application for working with git and GitHub on your computer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7860503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B0334CF-307A-C656-D747-55AF4AD9EF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1973"/>
          <a:stretch/>
        </p:blipFill>
        <p:spPr>
          <a:xfrm>
            <a:off x="419698" y="3681391"/>
            <a:ext cx="3600497" cy="1691071"/>
          </a:xfrm>
          <a:prstGeom prst="rect">
            <a:avLst/>
          </a:pr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8AF8CF54-3AEC-7547-CA96-BE4F428092C8}"/>
              </a:ext>
            </a:extLst>
          </p:cNvPr>
          <p:cNvSpPr/>
          <p:nvPr/>
        </p:nvSpPr>
        <p:spPr>
          <a:xfrm>
            <a:off x="1610527" y="2660249"/>
            <a:ext cx="2408043" cy="1880129"/>
          </a:xfrm>
          <a:custGeom>
            <a:avLst/>
            <a:gdLst>
              <a:gd name="connsiteX0" fmla="*/ 224402 w 2211993"/>
              <a:gd name="connsiteY0" fmla="*/ 374014 h 1585403"/>
              <a:gd name="connsiteX1" fmla="*/ 2094145 w 2211993"/>
              <a:gd name="connsiteY1" fmla="*/ 60116 h 1585403"/>
              <a:gd name="connsiteX2" fmla="*/ 1821190 w 2211993"/>
              <a:gd name="connsiteY2" fmla="*/ 1506778 h 1585403"/>
              <a:gd name="connsiteX3" fmla="*/ 210754 w 2211993"/>
              <a:gd name="connsiteY3" fmla="*/ 1288414 h 1585403"/>
              <a:gd name="connsiteX4" fmla="*/ 224402 w 2211993"/>
              <a:gd name="connsiteY4" fmla="*/ 374014 h 1585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1993" h="1585403">
                <a:moveTo>
                  <a:pt x="224402" y="374014"/>
                </a:moveTo>
                <a:cubicBezTo>
                  <a:pt x="538300" y="169298"/>
                  <a:pt x="1828014" y="-128678"/>
                  <a:pt x="2094145" y="60116"/>
                </a:cubicBezTo>
                <a:cubicBezTo>
                  <a:pt x="2360276" y="248910"/>
                  <a:pt x="2135088" y="1302062"/>
                  <a:pt x="1821190" y="1506778"/>
                </a:cubicBezTo>
                <a:cubicBezTo>
                  <a:pt x="1507292" y="1711494"/>
                  <a:pt x="476885" y="1472659"/>
                  <a:pt x="210754" y="1288414"/>
                </a:cubicBezTo>
                <a:cubicBezTo>
                  <a:pt x="-55377" y="1104169"/>
                  <a:pt x="-89496" y="578730"/>
                  <a:pt x="224402" y="374014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 need to learn this for basic use cases!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F3EF16-22F3-8686-5DB9-6CD36A02617F}"/>
              </a:ext>
            </a:extLst>
          </p:cNvPr>
          <p:cNvSpPr txBox="1"/>
          <p:nvPr/>
        </p:nvSpPr>
        <p:spPr>
          <a:xfrm>
            <a:off x="419697" y="5321451"/>
            <a:ext cx="36004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A5A5A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Image from 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  <a:t>https://funkyvast.weebly.com/</a:t>
            </a:r>
            <a:b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</a:b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  <a:t>what-is-git-bash-terminal.html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269BA6-DC79-A41E-E72E-0A2FAC060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5793" y="3076284"/>
            <a:ext cx="3560414" cy="23216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9EBE805-D066-75B2-19D0-EA80DDCF4B0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b="35674"/>
          <a:stretch/>
        </p:blipFill>
        <p:spPr>
          <a:xfrm>
            <a:off x="8391613" y="3076284"/>
            <a:ext cx="3459708" cy="232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8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19648-C7C6-F24C-2B41-60712E256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59C000-700F-5EED-57D7-CD47CE8AB069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B6A015-5391-2FC3-18BB-F6094B4587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13A5FC-666C-B8DC-397A-45D9B9DA329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AF0807-9D65-98D1-7CB5-55BC138DB6C3}"/>
              </a:ext>
            </a:extLst>
          </p:cNvPr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F12A04-437C-2C32-730B-1ECB48BC8F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3D1FC51-C24B-D21A-C689-85A26D5BBA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B74919-34A9-7BC8-01EC-D5E5951639B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12D7B7-6BEF-9D40-F7C9-0BEB6F23EE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6767916"/>
              </p:ext>
            </p:extLst>
          </p:nvPr>
        </p:nvGraphicFramePr>
        <p:xfrm>
          <a:off x="838200" y="1300157"/>
          <a:ext cx="10363200" cy="4528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9350">
                  <a:extLst>
                    <a:ext uri="{9D8B030D-6E8A-4147-A177-3AD203B41FA5}">
                      <a16:colId xmlns:a16="http://schemas.microsoft.com/office/drawing/2014/main" val="343968026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806337956"/>
                    </a:ext>
                  </a:extLst>
                </a:gridCol>
                <a:gridCol w="7486650">
                  <a:extLst>
                    <a:ext uri="{9D8B030D-6E8A-4147-A177-3AD203B41FA5}">
                      <a16:colId xmlns:a16="http://schemas.microsoft.com/office/drawing/2014/main" val="18151032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repository/repo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“folder” for your code for one project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075499"/>
                  </a:ext>
                </a:extLst>
              </a:tr>
              <a:tr h="2695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commit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saving your changes in the project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09867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clone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copy of a repo (e.g., on your computer)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203780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branch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parallel version of a repo (repos can have multiple branches)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08952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merge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combine the changes from one branch into another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078721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fetch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getting the latest changes from the online repo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35485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pull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integrating the latest changes into your clone of the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393702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push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sending your changes (your commits) to the server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149770"/>
                  </a:ext>
                </a:extLst>
              </a:tr>
              <a:tr h="46526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fork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personal copy of someone else’s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16214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B4B3619D-27DC-4255-4020-306D2F9B40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8944" y="1335099"/>
            <a:ext cx="6301449" cy="449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31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8C6CD-C48E-2ADF-951C-32E4A516F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6407C3-7C9C-2C30-0F31-0AB02C2725CD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959591-0C0F-E9F9-84E9-4D08941F8E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ADA351-D8F1-0154-A1CE-49A90BF87E4A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C2541-FB29-A271-B7B9-4EC1C7BBEEEF}"/>
              </a:ext>
            </a:extLst>
          </p:cNvPr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805ED6-C5B7-5DFE-1EBC-1C5C168746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693FE2-9B64-E1A2-E86D-F52ACABCBF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8554490-DD88-57BE-2E43-F66585AA5F3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ABA4955-6A5C-2DB0-D6DF-260B0A8979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5383990"/>
              </p:ext>
            </p:extLst>
          </p:nvPr>
        </p:nvGraphicFramePr>
        <p:xfrm>
          <a:off x="838200" y="1300157"/>
          <a:ext cx="103632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9350">
                  <a:extLst>
                    <a:ext uri="{9D8B030D-6E8A-4147-A177-3AD203B41FA5}">
                      <a16:colId xmlns:a16="http://schemas.microsoft.com/office/drawing/2014/main" val="343968026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806337956"/>
                    </a:ext>
                  </a:extLst>
                </a:gridCol>
                <a:gridCol w="7486650">
                  <a:extLst>
                    <a:ext uri="{9D8B030D-6E8A-4147-A177-3AD203B41FA5}">
                      <a16:colId xmlns:a16="http://schemas.microsoft.com/office/drawing/2014/main" val="1815103271"/>
                    </a:ext>
                  </a:extLst>
                </a:gridCol>
              </a:tblGrid>
              <a:tr h="4271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repository/repo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“folder” for your code for one project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075499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commit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saving your changes in the project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09867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clone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copy of a repo (e.g. on your computer)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203780"/>
                  </a:ext>
                </a:extLst>
              </a:tr>
              <a:tr h="76890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branch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parallel version of a repo (repos can have multiple branches)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08952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merge</a:t>
                      </a:r>
                      <a:endParaRPr lang="en-US" sz="24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combine the changes from one branch into another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078721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fetch</a:t>
                      </a:r>
                      <a:endParaRPr lang="en-US" sz="24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getting the latest changes from the online repo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35485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pull</a:t>
                      </a:r>
                      <a:endParaRPr lang="en-US" sz="24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integrating the latest changes into your clone of the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393702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push</a:t>
                      </a:r>
                      <a:endParaRPr lang="en-US" sz="24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sending your changes (your commits) to the server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149770"/>
                  </a:ext>
                </a:extLst>
              </a:tr>
              <a:tr h="42717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fork</a:t>
                      </a:r>
                      <a:endParaRPr lang="en-US" sz="24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→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personal copy of someone else’s repo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16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5309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8B4D5517A630488153011989508B37" ma:contentTypeVersion="17" ma:contentTypeDescription="Create a new document." ma:contentTypeScope="" ma:versionID="13372893cb37e4f6deec63ed2122c7c2">
  <xsd:schema xmlns:xsd="http://www.w3.org/2001/XMLSchema" xmlns:xs="http://www.w3.org/2001/XMLSchema" xmlns:p="http://schemas.microsoft.com/office/2006/metadata/properties" xmlns:ns3="223a9305-0121-4fd6-8e0e-88ce22b52809" xmlns:ns4="1dac4e52-e5b7-4ae0-9acd-21c97977d357" targetNamespace="http://schemas.microsoft.com/office/2006/metadata/properties" ma:root="true" ma:fieldsID="2af408b2cc2b503f14f9a6799e90ae72" ns3:_="" ns4:_="">
    <xsd:import namespace="223a9305-0121-4fd6-8e0e-88ce22b52809"/>
    <xsd:import namespace="1dac4e52-e5b7-4ae0-9acd-21c97977d3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_activity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DateTaken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3a9305-0121-4fd6-8e0e-88ce22b528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ac4e52-e5b7-4ae0-9acd-21c97977d35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3a9305-0121-4fd6-8e0e-88ce22b52809" xsi:nil="true"/>
  </documentManagement>
</p:properties>
</file>

<file path=customXml/itemProps1.xml><?xml version="1.0" encoding="utf-8"?>
<ds:datastoreItem xmlns:ds="http://schemas.openxmlformats.org/officeDocument/2006/customXml" ds:itemID="{7A80D179-90FB-4F86-B37A-D5EE0D9C21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3a9305-0121-4fd6-8e0e-88ce22b52809"/>
    <ds:schemaRef ds:uri="1dac4e52-e5b7-4ae0-9acd-21c97977d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352D91A-ED15-4F9D-B61E-10560F660C7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D12B5E-FE10-4BB7-A522-D7D6C6DEA67E}">
  <ds:schemaRefs>
    <ds:schemaRef ds:uri="1dac4e52-e5b7-4ae0-9acd-21c97977d357"/>
    <ds:schemaRef ds:uri="http://purl.org/dc/terms/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223a9305-0121-4fd6-8e0e-88ce22b52809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9685</TotalTime>
  <Words>1204</Words>
  <Application>Microsoft Office PowerPoint</Application>
  <PresentationFormat>Widescreen</PresentationFormat>
  <Paragraphs>195</Paragraphs>
  <Slides>18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Integral CF Bold</vt:lpstr>
      <vt:lpstr>Arial</vt:lpstr>
      <vt:lpstr>Calibri</vt:lpstr>
      <vt:lpstr>Calibri Light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Github</dc:title>
  <dc:creator>Sarah Schöttler</dc:creator>
  <cp:lastModifiedBy>Ponrawee Prasertsom</cp:lastModifiedBy>
  <cp:revision>15</cp:revision>
  <dcterms:created xsi:type="dcterms:W3CDTF">2023-10-31T15:27:17Z</dcterms:created>
  <dcterms:modified xsi:type="dcterms:W3CDTF">2025-09-25T14:29:44Z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0x010100D68B4D5517A630488153011989508B37</vt:lpwstr>
  </property>
</Properties>
</file>

<file path=docProps/thumbnail.jpeg>
</file>